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39"/>
  </p:notesMasterIdLst>
  <p:handoutMasterIdLst>
    <p:handoutMasterId r:id="rId40"/>
  </p:handoutMasterIdLst>
  <p:sldIdLst>
    <p:sldId id="449" r:id="rId3"/>
    <p:sldId id="1008" r:id="rId4"/>
    <p:sldId id="1036" r:id="rId5"/>
    <p:sldId id="1035" r:id="rId6"/>
    <p:sldId id="999" r:id="rId7"/>
    <p:sldId id="1032" r:id="rId8"/>
    <p:sldId id="1014" r:id="rId9"/>
    <p:sldId id="1009" r:id="rId10"/>
    <p:sldId id="1015" r:id="rId11"/>
    <p:sldId id="1010" r:id="rId12"/>
    <p:sldId id="1018" r:id="rId13"/>
    <p:sldId id="1017" r:id="rId14"/>
    <p:sldId id="1028" r:id="rId15"/>
    <p:sldId id="1027" r:id="rId16"/>
    <p:sldId id="1011" r:id="rId17"/>
    <p:sldId id="1029" r:id="rId18"/>
    <p:sldId id="1039" r:id="rId19"/>
    <p:sldId id="1034" r:id="rId20"/>
    <p:sldId id="1030" r:id="rId21"/>
    <p:sldId id="1026" r:id="rId22"/>
    <p:sldId id="1044" r:id="rId23"/>
    <p:sldId id="1045" r:id="rId24"/>
    <p:sldId id="1046" r:id="rId25"/>
    <p:sldId id="1047" r:id="rId26"/>
    <p:sldId id="1012" r:id="rId27"/>
    <p:sldId id="1042" r:id="rId28"/>
    <p:sldId id="1041" r:id="rId29"/>
    <p:sldId id="1040" r:id="rId30"/>
    <p:sldId id="1050" r:id="rId31"/>
    <p:sldId id="1037" r:id="rId32"/>
    <p:sldId id="1048" r:id="rId33"/>
    <p:sldId id="1049" r:id="rId34"/>
    <p:sldId id="1052" r:id="rId35"/>
    <p:sldId id="1051" r:id="rId36"/>
    <p:sldId id="1013" r:id="rId37"/>
    <p:sldId id="1006" r:id="rId38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1036"/>
            <p14:sldId id="1035"/>
            <p14:sldId id="999"/>
            <p14:sldId id="1032"/>
            <p14:sldId id="1014"/>
            <p14:sldId id="1009"/>
            <p14:sldId id="1015"/>
            <p14:sldId id="1010"/>
            <p14:sldId id="1018"/>
            <p14:sldId id="1017"/>
            <p14:sldId id="1028"/>
            <p14:sldId id="1027"/>
            <p14:sldId id="1011"/>
            <p14:sldId id="1029"/>
            <p14:sldId id="1039"/>
            <p14:sldId id="1034"/>
            <p14:sldId id="1030"/>
            <p14:sldId id="1026"/>
            <p14:sldId id="1044"/>
            <p14:sldId id="1045"/>
            <p14:sldId id="1046"/>
            <p14:sldId id="1047"/>
            <p14:sldId id="1012"/>
            <p14:sldId id="1042"/>
            <p14:sldId id="1041"/>
            <p14:sldId id="1040"/>
            <p14:sldId id="1050"/>
            <p14:sldId id="1037"/>
            <p14:sldId id="1048"/>
            <p14:sldId id="1049"/>
            <p14:sldId id="1052"/>
            <p14:sldId id="1051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083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17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BCB"/>
    <a:srgbClr val="F5F5F5"/>
    <a:srgbClr val="CCE5FF"/>
    <a:srgbClr val="CDEB8B"/>
    <a:srgbClr val="FAC795"/>
    <a:srgbClr val="0033CC"/>
    <a:srgbClr val="E7EBF5"/>
    <a:srgbClr val="12275E"/>
    <a:srgbClr val="9A1F4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8" autoAdjust="0"/>
    <p:restoredTop sz="81205" autoAdjust="0"/>
  </p:normalViewPr>
  <p:slideViewPr>
    <p:cSldViewPr>
      <p:cViewPr varScale="1">
        <p:scale>
          <a:sx n="90" d="100"/>
          <a:sy n="90" d="100"/>
        </p:scale>
        <p:origin x="2118" y="96"/>
      </p:cViewPr>
      <p:guideLst>
        <p:guide orient="horz" pos="492"/>
        <p:guide orient="horz" pos="813"/>
        <p:guide orient="horz" pos="1083"/>
        <p:guide orient="horz" pos="3537"/>
        <p:guide orient="horz" pos="4199"/>
        <p:guide orient="horz" pos="3917"/>
        <p:guide orient="horz" pos="1952"/>
        <p:guide pos="5551"/>
        <p:guide pos="338"/>
        <p:guide pos="4497"/>
        <p:guide pos="2829"/>
        <p:guide pos="1557"/>
        <p:guide pos="3056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안녕하세요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저희 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3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조가 준비한 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『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스마트 모니터링 주차관리 모델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』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발표를 시작하겠습니다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  <a:p>
            <a:r>
              <a:rPr lang="ko-KR" altLang="en-US" dirty="0">
                <a:effectLst/>
                <a:latin typeface="Arial" panose="020B0604020202020204" pitchFamily="34" charset="0"/>
              </a:rPr>
              <a:t>저는 발표를 맡은 박수연이며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저희 팀원 권준호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정현일과 함께 진행한 논문 리뷰를 </a:t>
            </a:r>
            <a:r>
              <a:rPr lang="ko-KR" altLang="en-US" dirty="0" err="1">
                <a:effectLst/>
                <a:latin typeface="Arial" panose="020B0604020202020204" pitchFamily="34" charset="0"/>
              </a:rPr>
              <a:t>공유드리겠습니다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918082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논문에서 제시한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 주차관리 시스템의 전체 흐름도입니다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맨 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나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드론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등의 디바이스를 통해 실외 주차장의 실시간 영상이 수집됩니다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그다음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까지의 최신 객체 탐지 모델을 통해 차량을 탐지하고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생성합니다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이후 핵심 기술인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Selection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을 통해 주차공간의 실제 영역과 탐지된 차량의 위치를 픽셀 단위로 비교하여 점유 여부를 판단합니다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최종적으로는 점유된 공간은 빨간색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비어 있는 공간은 초록색 등으로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시각화되어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사용자에게 직관적으로 주차 현황을 보여주게 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2AD-794D-C317-28A2-A76341DE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9C760-4578-B36F-874F-0D4AA1DB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79345-02BE-D979-996C-D68C9AC6A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앞전에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설명드린내용을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간략하게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나타내보았습니다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D4538-1570-E049-4450-0BB84D9AD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85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B6F5A-F499-064C-A5D6-EFD209EB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19EC1-8E1E-4E7F-7FBC-542BAF1D4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B5F2E5-5799-096B-69D3-9EA13557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 주차 탐지 시스템은 화면상의 주차공간을 단순한 사각형이나 다각형으로 고정 지정해놓고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차량이 이 영역에 들어오면 주차된 것으로 간주했습니다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이런 방식은 각도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기상 등의 외부 요인에 따라 정확도가 떨어지는 문제가 있었죠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이 논문에서는 픽셀 단위로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정밀하게 설정하는 방식을 도입했습니다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보시는 것처럼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실제 주차공간의 경계와 거의 완벽하게 일치하여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탐지된 차량과 겹치는 정도를 세밀하게 계산할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오탐률은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줄고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실외 환경에서도 안정적인 주차공간 판단이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가능해졌습니다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23691-3D9A-B082-68FB-5FA63244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2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7CA1-5615-40D2-E544-D5B43F7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77D80-5020-1960-F4C0-4B0F9156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6F694-9D87-AE1A-075D-09874F162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후처리 방식은 객체 탐지를 위한 완전히 사용자 정의된 픽셀 단위의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 영역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선택하는 새로운 접근법을 제시합니다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방법들은 일반적인 다각형 모양에만 국한되어 있으며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복잡하거나 사용자 지정된 시나리오에서는 성능이 저하될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이에 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논문에서 제안한 방식은 정밀도와 유연성을 모두 갖추고 있어 어떤 형태의 마스크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도 처리할 수 있는 장점이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3FDFB-8237-9728-FB4D-2AA8779C9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6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CB0B-041C-7D0E-1399-373642B9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DCA52-06D7-3860-6682-083D11F7C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792862-954F-07CE-0BBE-F029A0098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다음은 본 논문에서 수행한 실험 구성과 평가 방법입니다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 데이터셋은 실제 주차장에서 수집한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영상을 기반으로 구축하였고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3,484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장의 이미지가 사용되었습니다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하드웨어 환경은 데스크탑과 모바일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PC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물론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Raspberry(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라즈베리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 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다양한 환경에서 모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사용된 딥러닝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버전의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nano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extra large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포함해서 총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개 모델이 비교되었으며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추론 시간은 데스크탑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GPU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환경에서 평균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1631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ms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로 거의 실시간에 가까웠고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라즈베리파이에서는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192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초까지 측정되었습니다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델을 테스트했습니다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607ED-ADF7-2817-C3BD-DD7B03BD3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68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까지의 다양한 모델 버전에 대해 </a:t>
            </a:r>
          </a:p>
          <a:p>
            <a:pPr algn="l">
              <a:buNone/>
            </a:pP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객체 탐지 성능 및 속도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 err="1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FLOPs) </a:t>
            </a:r>
            <a:r>
              <a:rPr lang="ko-KR" altLang="en-US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등을 비교한 표입니다</a:t>
            </a:r>
            <a:r>
              <a:rPr lang="en-US" altLang="ko-KR" dirty="0">
                <a:solidFill>
                  <a:srgbClr val="0B5395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l"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정확도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mAP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가장 높고</a:t>
            </a:r>
          </a:p>
          <a:p>
            <a:pPr algn="l"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가장 빠른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YOLOv10n, YOLOv8n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도 빠르고 가장 무거운 모델은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YOLOv8x,</a:t>
            </a:r>
          </a:p>
          <a:p>
            <a:pPr algn="l"/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YOLOv11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시리즈는 속도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정확도 균형이 좋았습니다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CFFE-50AA-E33E-022E-3907045A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D35F80-E43C-9637-CE0E-F6F0F71FA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15BBB-8FA7-4D76-A126-F3ECC832F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평가 지표는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Accuracy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F1-score,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그리고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활용했습니다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클래스 불균형 문제가 존재하기 때문에 민감도와 특이도를 동시에 반영한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중요한 지표로 쓰였습니다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75098-1B7B-D66F-67E8-001892EB3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87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7DCED-67A5-40DF-3E55-B8EEF4F87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C58967-084D-912A-1D42-69A79911A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75B67C-D9E7-AFBA-85AE-1E79E5281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848D7C-BA01-BE18-36AC-6004DD105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34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25D-8F6C-9DDC-1169-8DE829FF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918D1-03AE-41D8-039C-E0D0CCDB8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DF3C5-9CBF-11C4-B91D-C8E95963D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혼돈행렬 결과에 대해서 정리한 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TP (True Positive)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실제로 빈 공간이고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모델도 빈 공간으로 정확히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41,916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75.14%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 (False Positive)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실제는 차량이 있음에도 불구하고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빈 공간으로 잘못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0.18%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FN (False Negative)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실제는 빈 공간인데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차량이 있다고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0.07%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TN (True Negative) -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실제로 차량이 있는 공간을 정확히 차량으로 예측한 경우 →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13,729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건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/ 24.61%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결과가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의미하는것은</a:t>
            </a: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b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**정확도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Accuracy)**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매우 높으며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**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**놓침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FN)**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거의 없는 우수한 성능을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보여준다는거고</a:t>
            </a:r>
            <a:endParaRPr lang="ko-KR" altLang="en-US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모델은 주차장의 빈 공간과 차량 유무를 매우 정확하게 구분할 수 있는 모델임을 확인할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756B0-B7EB-1B42-4AC1-EADC2882A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DD9D-1242-8A2D-AAC0-8A21F65D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9390-99FB-038C-9794-724E10F11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98E53B-A526-410D-A398-5F141B8DC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F95D1-0582-8209-E4AD-28837B1B0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2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본 발표의 목차입니다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프로젝트의 개요와 논문 소개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Arial" panose="020B0604020202020204" pitchFamily="34" charset="0"/>
              </a:rPr>
              <a:t>연구 배경 및 필요성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effectLst/>
                <a:latin typeface="Arial" panose="020B0604020202020204" pitchFamily="34" charset="0"/>
              </a:rPr>
              <a:t>문제 해결 방법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, </a:t>
            </a:r>
          </a:p>
          <a:p>
            <a:r>
              <a:rPr lang="ko-KR" altLang="en-US" dirty="0">
                <a:effectLst/>
                <a:latin typeface="Arial" panose="020B0604020202020204" pitchFamily="34" charset="0"/>
              </a:rPr>
              <a:t>실험 구성과 결과 분석의 순서로 진행하겠습니다</a:t>
            </a:r>
            <a:r>
              <a:rPr lang="en-US" altLang="ko-KR" dirty="0"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7C0B-1D36-5041-DBB7-95FC6FF6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E45DE3-6F48-F950-C866-95CEDA4CB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C6EA6-9715-61B3-1A86-87BA0C6A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지정 방식에 따라 모델 성능이 어떻게 달라졌는지를 비교해 보겠습니다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Pre-processing(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프로세싱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YOLOv10x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가장 높은 정확도를 보였지만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Post-processing(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포스트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프로세싱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방식으로 변경하자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YOLOv9e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모델이 압도적인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99.76%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정확도와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99.68%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Balanced Accuracy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기록했습니다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YOLOv8n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처럼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경량 모델에서도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28%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이상 성능이 향상되는 것을 볼 수 있어 해당 방식이 모델 경량화와 정확도 사이의 균형을 맞춰준다는 점에서 의미가 큽니다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87AF5-00BB-D50E-E315-0509F2D62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2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517D-5F58-FC9D-12B4-FB66E3B2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5B1952-08B9-06F2-3B55-80630D8C34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3446C5-16D1-0D41-FCB5-D056CD215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58B2B-C6B7-6587-B043-17BA03C43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94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5C4F-753D-A2AD-CAD6-29C25C543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D4E57E-60CA-3D0C-631A-87B3B2B67C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3D2CF7-8B5A-71DB-4C7E-7E9A7DB1B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 인식 정확도를 높이기 위해 </a:t>
            </a:r>
            <a:r>
              <a:rPr lang="en" altLang="ko-KR" dirty="0"/>
              <a:t>ROI(Region of Interest, </a:t>
            </a:r>
            <a:r>
              <a:rPr lang="ko-KR" altLang="en-US" dirty="0"/>
              <a:t>관심 영역</a:t>
            </a:r>
            <a:r>
              <a:rPr lang="en-US" altLang="ko-KR" dirty="0"/>
              <a:t>) </a:t>
            </a:r>
            <a:r>
              <a:rPr lang="ko-KR" altLang="en-US" dirty="0"/>
              <a:t>설정 방법을 개선할 필요가 있습니다</a:t>
            </a:r>
            <a:r>
              <a:rPr lang="en-US" altLang="ko-KR" dirty="0"/>
              <a:t>. </a:t>
            </a:r>
            <a:r>
              <a:rPr lang="ko-KR" altLang="en-US" dirty="0"/>
              <a:t>본 연구에서는 기존의 </a:t>
            </a:r>
            <a:r>
              <a:rPr lang="en" altLang="ko-KR" dirty="0"/>
              <a:t>Pre-Processing ROI </a:t>
            </a:r>
            <a:r>
              <a:rPr lang="ko-KR" altLang="en-US" dirty="0"/>
              <a:t>방식과 새롭게 제안한 </a:t>
            </a:r>
            <a:r>
              <a:rPr lang="en" altLang="ko-KR" dirty="0"/>
              <a:t>Post-Processing ROI </a:t>
            </a:r>
            <a:r>
              <a:rPr lang="ko-KR" altLang="en-US" dirty="0"/>
              <a:t>방식을 비교하여</a:t>
            </a:r>
            <a:r>
              <a:rPr lang="en-US" altLang="ko-KR" dirty="0"/>
              <a:t>, </a:t>
            </a:r>
            <a:r>
              <a:rPr lang="ko-KR" altLang="en-US" dirty="0"/>
              <a:t>경계 차량 인식 성능 향상 효과를 분석하였습니다</a:t>
            </a:r>
            <a:r>
              <a:rPr lang="en-US" altLang="ko-KR" dirty="0"/>
              <a:t>. </a:t>
            </a: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혼동 행렬 분석 결과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방식은 경계에 걸친 차량을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오탐지하거나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누락하는 경우가 많았는데요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Post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방식에서는 이러한 오류가 크게 줄어들었습니다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제안한 방법은 다양한 형태의 주차장에 유연하게 적용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탐지 시스템으로서 실제 스마트 시티 환경에서도 효율적으로 적용될 수 있음을 시사합니다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."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45509-66B4-DE56-124E-4F2FFE6BF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36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CD292-D073-E851-38E0-93F2552D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6735A2-893E-E76B-80E7-594372A88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96F0E-A74D-CABE-305B-66442E62B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24748-92A1-8EF8-635A-D3C4F23EDA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21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5D68-9570-09C9-7479-953CE7E1A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B96709-E28B-27E3-605C-B19E5EE58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1A81F7-84BC-120D-8F4B-36D8832DF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87328-AE54-DD3E-D368-95DF4B678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6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D114E-CDD3-FF93-0BC9-B318C69B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D52395-48ED-B9A9-B25F-73370A191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F28B93-F768-52F3-CE10-64A83F763E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A1512-EDBA-B09F-0882-BFA804A483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488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42EB-6DE1-F1D6-D888-A5241DAAF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B7D536-B8DC-2A04-6F52-3DD916A73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F95DE9-5E00-DBDE-54BF-94330B98C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2E3EDA-E09B-55E6-58DE-2BBB147962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767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E4B9-0017-5944-3B42-A5FE70CB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DD627C-EB06-BC97-A806-874109D59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9D4740-BCF1-3E5D-8AB9-5C51BC0A3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4AD4A-F4C9-9A88-E610-0736F0BE2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707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89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마지막으로 간략하게 현재 논문의 한계와 해결방안에 대해서 보여드리겠습니다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현재상태를 말씀드리자면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첫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번째로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설치할 때마다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즉 관심영역을 일일이 수작업으로 설정해주어야 하는 번거로움이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두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번째로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이중 주차나 두 칸을 차지하는 비정상적인 주차 형태에 대해서는 탐지나 판단이 어려운 상태입니다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Pre-trained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모델만을 사용하고 있어 주차장 특화된 상황에 충분히 적응하지 못하는 문제가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그래서 저희가 지향하는 개선목표는 다음과 같습니다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속 주차장을 픽셀 단위로 분할하는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세그멘테이션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라벨링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기법을 활용하여 빈 공간을 정밀하게 탐지합니다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주차 공간을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칸 단위로 라벨링하고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차량과의 겹치는 정도인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IoU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계산하여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주차 여부를 보다 정확하게 판단할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여기서 </a:t>
            </a:r>
            <a:r>
              <a:rPr lang="en" altLang="ko-KR" dirty="0">
                <a:solidFill>
                  <a:srgbClr val="0E0E0E"/>
                </a:solidFill>
                <a:effectLst/>
                <a:latin typeface=".SF NS"/>
              </a:rPr>
              <a:t>IoU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는 모델이 탐지한 영역과 실제 차량이 위치한 영역의 교집합 비율을 나타내는 값으로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 값이 높을수록 차량의 주차 여부를 더 정밀하게 판단할 수 있습니다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마지막으로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주차장 데이터를 기반으로 모델을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재학습시켜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특정 환경에서도 높은 탐지 성능을 유지할 수 있도록 개선하였습니다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이러한 개선을 통해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주차 단속 및 실시간 관리에 활용 가능한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고정밀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스마트 주차 시스템을 구현할 수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5E6C-2DCE-497C-D6F8-117FFD53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BDE232-3AC9-7A37-0EC6-E6987EA3A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DB72BD-4126-8A98-D7C6-64874D960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569739-E4E1-31DF-A2F2-537477B9F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82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5A311-027B-09B5-314F-A5838E03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0AFC4-7F0F-EB2E-EB65-AD6741E12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6C545B-9F80-79BA-33A3-5902937F2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1D5AD-06B3-4429-BE66-38BA7B3A42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51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91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BB6CB-F2B9-54FD-BA51-D7EF14EAB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2AA98B-D73C-5D67-DE59-ACFE943A9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A6E50-1A47-8C0C-8B92-DA55485D6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485CC6-559E-0ADD-6B06-2E974B0E1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28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이상으로 발표를 마치겠습니다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r>
              <a:rPr lang="ko-KR" altLang="en-US" dirty="0">
                <a:solidFill>
                  <a:srgbClr val="0E0E0E"/>
                </a:solidFill>
                <a:effectLst/>
                <a:latin typeface=".SF NS"/>
              </a:rPr>
              <a:t>경청해 주셔서 감사드립니다</a:t>
            </a:r>
            <a:r>
              <a:rPr lang="en-US" altLang="ko-KR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20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F079D-99B4-D256-D583-F30870554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8CD70A-EB1B-32CB-B0B6-2F92B2087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2BDBEE-C4D2-D0C3-D976-1F4AA2EDF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보시는 뉴스 기사와 같이 주차문제는 도심에 살고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자차가있다면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공감하는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문제일듯합니다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그래서 옆에 뉴스 기사를 보시면 대구에서는 실제로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스마트 주차 시스템을 도입하려는 시도를 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BB5F8-5E41-B984-4DF0-68BCFA2B6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81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우선 스마트 모니터링 주차관리 모델 개요를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설명드리겠습니다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급격히 증가한 차량 수요로 인해 주차 문제가 심각한 사회적 이슈로 떠오르고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도심 지역에서는 제한된 주차 공간에 비해 차량이 많아 효율적인 주차 공간 관리가 매우 중요한 과제로 대두되고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주차관리 시스템은 대부분 지하 주차장에서 센서 기반으로 운영되고 있지만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야외 주차장에서는 기상 조건 등 환경 요인의 영향으로 센서의 정확성이 낮고 유지보수 비용이 높아 적용이 어렵습니다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따라서 이 문제를 해결하기 위해 인공지능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분석 기술을 활용한 스마트 주차관리 시스템 개발이 꼭 필요합니다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프로젝트를 통한 기대 효과 및 의의를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설명드리겠습니다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학문적으로 최신 컴퓨터 비전 기술 발전에 기여하고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산업적으로는 비용 절감과 효율적 데이터 처리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사회적으로는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주차난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해소와 지속 가능한 도시 환경 구축에 기여할  것으로 기대됩니다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DFEBA-50CD-6E9A-592C-83343DC0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88304-1C85-528F-F020-A9951299A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98A73-A2CD-C753-97F1-5BB24D98E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 중에 있던 자료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인데요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 이 자료는 센서와 카메라를 사용하는 솔루션의 예상 비용을 보여 주며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사용하는 것이 이득이 되는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임계값이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표시되어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카메라를 사용하는 솔루션은 초기 비용이 더 많이 들지만 카메라 한 대로 더 많은 주차 공간을 모니터링할 수 있기 때문에 대규모 주차장에서는 더 경제적입니다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센서를 사용하는 솔루션은 필요한 모듈 수가 많기 때문에 유지보수 비용이 높은 반면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카메라 기반 솔루션은 유지보수가 필요한 모듈 수가 적어 모니터링이 더 쉽고 저렴하며 주차장에 이미 구축되어 있어 재사용이 가능한 경우도 있기 때문에 유지보수 비용도 고려해야 할 사항 중 하나입니다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8A73D-6AE6-56E4-22A3-F5BEDDF2C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5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저희가 선정한 논문에 대해 말씀드리자면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논문은 현재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게재된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프리프린트입니다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코넬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대학교가 운영하는 공개 전자 논문 저장소로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공식 학술지에 출판되기 전에 연구 결과를 공개하는 플랫폼입니다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논문 메타데이터에 따르면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논문은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Elsevier(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엘제비어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출판사의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Internet of Things(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인터넷 오브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팅스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저널에 투고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submitted)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된 상태로 기재되어 있습니다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그러나 아직 정식으로 해당 저널에 게재 확정된 것은 아니며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현재로서는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에서만 볼 수 있는 **사전 공개 논문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preprint)**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SCI/SCIE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등재 여부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): </a:t>
            </a:r>
            <a:r>
              <a:rPr lang="en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arXiv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이카이브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자체는 동료심사를 거치지 않는 저장소이므로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SCI/SCIE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등재 저널이 아닙니다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다만 투고된 저널인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Elsevier(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엘제비어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Internet of Things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**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SCIE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등재된 정식 학술지입니다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  <a:p>
            <a:pPr>
              <a:buNone/>
            </a:pP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en-US" altLang="ko-KR" dirty="0"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buNone/>
            </a:pP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3. 2023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기준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JCR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자료에 따르면 이 저널의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Impact Factor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약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8.73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입니다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4.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현재까지의 인용 횟수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 논문은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2024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년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12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월에 공개된 최신 연구로서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현재까지 다른 논문에서 인용된 횟수가 거의 없는 상태입니다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Google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에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등재된 해당 논문 정보에는 인용 수가 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0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표시되어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이는 논문이 공개된 지 얼마 지나지 않았고 아직 정식 출판이 이루어지지 않았기 때문으로 보입니다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먼저 이 논문의 연구 배경을 설명 드리겠습니다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도시화가 빠르게 진행되면서 차량의 수는 계속해서 증가하고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주차 공간은 그에 비해 한정되어 있고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이로 인해 주차 공간 부족 문제가 사회적 이슈로 떠오르고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차량을 주차하기 위해 불필요하게 도로를 순환하는 경우가 많아지면서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교통 체증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탄소 배출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그리고 시간 낭비로 이어지는 부작용이 생기고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주차관리 시스템은 주로 센서 기반으로 구성되어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그러나 센서 시스템은 설치 및 유지비용이 높고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야외 주차장의 경우에는 기상 변화나 외부 환경 요인으로 인해 정확도가 떨어지거나 설치가 제한적이라는 문제점이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이러한 한계를 극복하기 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최근에는 영상 기반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분석 기술이 주목받고 있습니다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 많은 주차장이 이미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설치하고 있다는 점에서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딥러닝 기반 객체 탐지 모델을 활용하면 효율적인 주차 관리를 실현할 수 있을 것으로 기대됩니다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B402D-34CA-A7EF-73F7-8383BCF8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38F47B-BCEF-6795-F28D-B356CCE0E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A1B55-1862-A035-EE17-FA6C0188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하지만 영상 기반 주차 관리는 단순히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만 설치한다고 해결되는 것은 아닙니다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영상에는 그림자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조명 변화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눈</a:t>
            </a:r>
            <a:r>
              <a:rPr lang="en-US" altLang="ko-KR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ﾷ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비 등의 날씨 요인들이 많기 때문에 탐지 정확도에 영향을 줄 수 있고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차량과 주변 환경을 구분하기 어려운 경우도 많습니다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또한 차량이 실제로 차지하고 있는 정확한 위치와 경계를 탐지해야 하는데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이를 위해서는 영상 내에서 정밀한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 영역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설정이 매우 중요합니다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연구에서는 이러한 문제를 해결하기 위해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최신 객체 탐지 모델을 적용하고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여기에 픽셀 단위의 </a:t>
            </a:r>
            <a:r>
              <a:rPr lang="en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 기법을 더해 탐지의 정밀도를 높이고 </a:t>
            </a:r>
            <a:r>
              <a:rPr lang="ko-KR" altLang="en-US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오탐률을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줄이는 전략을 제안합니다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b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결과적으로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다양한 환경에서도 정확하면서도 실시간에 가까운 차량 점유 탐지 시스템을 구현하는 것이 본 연구의 주요 목적입니다</a:t>
            </a:r>
            <a:r>
              <a:rPr lang="en-US" altLang="ko-KR" dirty="0"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7A5F2-05EC-69AF-13E6-25DFF9181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5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aeil.com/page/view/2023090716143160175?utm_source=chatgpt.com" TargetMode="External"/><Relationship Id="rId3" Type="http://schemas.openxmlformats.org/officeDocument/2006/relationships/hyperlink" Target="https://arxiv.org/abs/2412.01983" TargetMode="External"/><Relationship Id="rId7" Type="http://schemas.openxmlformats.org/officeDocument/2006/relationships/hyperlink" Target="https://v.daum.net/v/PcoQqnQSv5?utm_source=chatgpt.co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aspberrypi.com/" TargetMode="External"/><Relationship Id="rId5" Type="http://schemas.openxmlformats.org/officeDocument/2006/relationships/hyperlink" Target="https://cocodataset.org/" TargetMode="External"/><Relationship Id="rId4" Type="http://schemas.openxmlformats.org/officeDocument/2006/relationships/hyperlink" Target="https://docs.ultralytics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스마트 모니터링 주차관리 모델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130A7CF-B6BD-6724-03E1-0D227F967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53" y="4875178"/>
            <a:ext cx="8595094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박수연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권준호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정현일</a:t>
            </a:r>
            <a:endParaRPr lang="en-US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" altLang="ko-KR" b="0" i="0" dirty="0">
                <a:solidFill>
                  <a:schemeClr val="accent1"/>
                </a:solidFill>
                <a:effectLst/>
                <a:latin typeface="Google Sans"/>
              </a:rPr>
              <a:t>ekvlsp819@chungbuk.ac.kr</a:t>
            </a:r>
            <a:r>
              <a:rPr lang="en-US" altLang="ko-KR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, jhkwon1230@chungbuk.ac.kr, chohi@mobigen.com </a:t>
            </a:r>
          </a:p>
          <a:p>
            <a:pPr algn="ctr" eaLnBrk="1" hangingPunct="1"/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chemeClr val="accent1"/>
                </a:solidFill>
                <a:latin typeface="맑은 고딕" pitchFamily="50" charset="-127"/>
              </a:rPr>
              <a:t>북대학교 산업인공지능학과</a:t>
            </a:r>
            <a:endParaRPr lang="en-GB" altLang="ko-KR" b="0" dirty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86BF6-F4BC-E170-D26A-D1C7113E020B}"/>
              </a:ext>
            </a:extLst>
          </p:cNvPr>
          <p:cNvSpPr txBox="1"/>
          <p:nvPr/>
        </p:nvSpPr>
        <p:spPr>
          <a:xfrm>
            <a:off x="388179" y="1448978"/>
            <a:ext cx="83676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수집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Input)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CCTV,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디바이스 또는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드론을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활용해 실외 주차장의 이미지를 실시간 수집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사전 처리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Pre-processing)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수집된 이미지를 크기 정규화 및 노이즈 제거 등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과정을 수행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탐지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Vehicle Detection)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YOLOv8~YOLOv11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중 하나를 적용해 영상 내 차량을 탐지하고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객체의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반환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선택 및 분석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고정된 다각형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단위로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정밀하게 설정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내부에 차량 탐지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일정 비율 이상 겹칠 경우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주차공간을 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점유됨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 시각화 및 출력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출력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 결과를 점유 여부에 따라 주차 구획을 색상으로 표시하여 사용자에게 시각적으로 제공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9A78D6E-F081-D240-FDCD-7268620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00" y="100976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전체 시스템구조</a:t>
            </a:r>
          </a:p>
        </p:txBody>
      </p:sp>
    </p:spTree>
    <p:extLst>
      <p:ext uri="{BB962C8B-B14F-4D97-AF65-F5344CB8AC3E}">
        <p14:creationId xmlns:p14="http://schemas.microsoft.com/office/powerpoint/2010/main" val="40590110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4BB9-8E7A-5074-2202-FE0DED99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7C41C-1E1E-D53D-A30E-4871C08E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80993-C19B-D5BA-4BAD-03A88480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9" y="1159317"/>
            <a:ext cx="6914563" cy="4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25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1BFD-88F4-5C73-CB05-29F7ABA9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A2BC2D4-B255-DFB9-2CF3-E1201A32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Selection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EE2FEE-53C7-1C34-FEBC-954AAE9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EA60-CF5A-1CA0-1801-8972B1511417}"/>
              </a:ext>
            </a:extLst>
          </p:cNvPr>
          <p:cNvSpPr txBox="1"/>
          <p:nvPr/>
        </p:nvSpPr>
        <p:spPr>
          <a:xfrm>
            <a:off x="308185" y="1988984"/>
            <a:ext cx="42300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방식 문제점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 다각형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실제 주차 공간과 정확히 일치하지 않아 </a:t>
            </a: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FP)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많았음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 방식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마우스 클릭 또는 마스크 이미지로 각 주차공간의 경계를 정밀하게 정의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 typeface="시스템 서체 일반체"/>
              <a:buChar char="-"/>
            </a:pP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픽셀 수준의 정확도로 설정되며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겹치는지 판단 가능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야외 환경에서도 높은 견고성과 적응성 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403FB1-973B-A612-1BD2-F70D79B1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04" y="1692787"/>
            <a:ext cx="4230047" cy="42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58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94BC-B753-13B5-A364-17D1D001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37D032CD-5EA9-2FF2-E6BF-640E608E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1" y="2348988"/>
            <a:ext cx="4146135" cy="31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CCBB114-BCE1-CA3B-E642-8D6DBD7D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615201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ROI(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관심 영역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선택하는 데 사용된 참조 마스크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11FAAD3-CAA5-A873-860E-C099390C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D58E415-CE26-86C2-9C48-5096C54EA095}"/>
              </a:ext>
            </a:extLst>
          </p:cNvPr>
          <p:cNvGrpSpPr/>
          <p:nvPr/>
        </p:nvGrpSpPr>
        <p:grpSpPr>
          <a:xfrm>
            <a:off x="611956" y="1684841"/>
            <a:ext cx="8191931" cy="4295312"/>
            <a:chOff x="611956" y="1684841"/>
            <a:chExt cx="8191931" cy="4295312"/>
          </a:xfrm>
        </p:grpSpPr>
        <p:pic>
          <p:nvPicPr>
            <p:cNvPr id="5122" name="Picture 2" descr="Refer to caption">
              <a:extLst>
                <a:ext uri="{FF2B5EF4-FFF2-40B4-BE49-F238E27FC236}">
                  <a16:creationId xmlns:a16="http://schemas.microsoft.com/office/drawing/2014/main" id="{2AF7F484-8D3B-C309-19A4-692B9F9A65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83" b="14295"/>
            <a:stretch/>
          </p:blipFill>
          <p:spPr bwMode="auto">
            <a:xfrm>
              <a:off x="4932004" y="1684841"/>
              <a:ext cx="3871883" cy="193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6C7D42-8944-84DD-FB10-C73A43837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056" y="3616584"/>
              <a:ext cx="3782883" cy="2363569"/>
            </a:xfrm>
            <a:prstGeom prst="rect">
              <a:avLst/>
            </a:prstGeom>
          </p:spPr>
        </p:pic>
        <p:pic>
          <p:nvPicPr>
            <p:cNvPr id="7" name="Picture 2" descr="Refer to caption">
              <a:extLst>
                <a:ext uri="{FF2B5EF4-FFF2-40B4-BE49-F238E27FC236}">
                  <a16:creationId xmlns:a16="http://schemas.microsoft.com/office/drawing/2014/main" id="{1E18CE8C-B3D4-D647-A88D-4A6C8FF2D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956" y="2348988"/>
              <a:ext cx="4146135" cy="3109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91310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28FF-0A4A-5758-BE30-7BC66B79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B8957-3C1A-524C-AA5D-F4433C6B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70505D-4AD8-BD07-3C84-60DFCB7E6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40225"/>
              </p:ext>
            </p:extLst>
          </p:nvPr>
        </p:nvGraphicFramePr>
        <p:xfrm>
          <a:off x="385178" y="2154396"/>
          <a:ext cx="8373645" cy="27426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958861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414784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자체 구축한 실제 주차장 영상 데이터셋 사용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3,484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장의 이미지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하드웨어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 3/4,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모바일 및 데스크탑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(GPU/CPU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모두 테스트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딥러닝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YOLOv8~YOLO11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nano(n), extra large(x)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 다양한 버전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추론 속도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111.3s,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GPU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환경에서는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15.3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추론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C57BC51A-D165-B328-15CC-7AE3B026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실험 구성 요약</a:t>
            </a:r>
          </a:p>
        </p:txBody>
      </p:sp>
    </p:spTree>
    <p:extLst>
      <p:ext uri="{BB962C8B-B14F-4D97-AF65-F5344CB8AC3E}">
        <p14:creationId xmlns:p14="http://schemas.microsoft.com/office/powerpoint/2010/main" val="16048379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ABFA13-B73F-C0CC-1B3E-35E374017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40970"/>
              </p:ext>
            </p:extLst>
          </p:nvPr>
        </p:nvGraphicFramePr>
        <p:xfrm>
          <a:off x="426783" y="2078986"/>
          <a:ext cx="8290434" cy="3458250"/>
        </p:xfrm>
        <a:graphic>
          <a:graphicData uri="http://schemas.openxmlformats.org/drawingml/2006/table">
            <a:tbl>
              <a:tblPr/>
              <a:tblGrid>
                <a:gridCol w="1173566">
                  <a:extLst>
                    <a:ext uri="{9D8B030D-6E8A-4147-A177-3AD203B41FA5}">
                      <a16:colId xmlns:a16="http://schemas.microsoft.com/office/drawing/2014/main" val="1751258498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2427856281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1619256619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782037600"/>
                    </a:ext>
                  </a:extLst>
                </a:gridCol>
                <a:gridCol w="1530017">
                  <a:extLst>
                    <a:ext uri="{9D8B030D-6E8A-4147-A177-3AD203B41FA5}">
                      <a16:colId xmlns:a16="http://schemas.microsoft.com/office/drawing/2014/main" val="2665415303"/>
                    </a:ext>
                  </a:extLst>
                </a:gridCol>
                <a:gridCol w="1086801">
                  <a:extLst>
                    <a:ext uri="{9D8B030D-6E8A-4147-A177-3AD203B41FA5}">
                      <a16:colId xmlns:a16="http://schemas.microsoft.com/office/drawing/2014/main" val="4059523540"/>
                    </a:ext>
                  </a:extLst>
                </a:gridCol>
              </a:tblGrid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r>
                        <a:rPr lang="en" sz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Reported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Measured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(M)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FLOPs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(B)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725017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27984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53.9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8.42 ± 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257.8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70245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YOLOv9t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5.12 ± 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2.0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2566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YOLOv9e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55.6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10.69 ± 0.39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30038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3.14 ± 0.11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36319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7.46 ± 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175502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40943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YOLOv11x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7.87 ± 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194.9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36971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D06B29F-5ACA-5DB1-3A37-E0B4E84EA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132032" cy="76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까지의 다양한 모델 버전에 대해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탐지 성능 및 속도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FLOPs)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등을 비교</a:t>
            </a:r>
          </a:p>
        </p:txBody>
      </p:sp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0BCDA-2EEC-47A7-F5D8-399D6622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7403-F303-E723-34EF-2E93A645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64E758-462E-CF22-F4EE-2371BCAA3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4846"/>
              </p:ext>
            </p:extLst>
          </p:nvPr>
        </p:nvGraphicFramePr>
        <p:xfrm>
          <a:off x="385178" y="2730145"/>
          <a:ext cx="8373645" cy="213887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343579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030066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344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정의 및 역할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예측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F1-score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Precision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 </a:t>
                      </a: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Recall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조화 평균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불균형 데이터에 유리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Confusion Matrix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TP, TN, FP, FN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비율로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오탐과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미탐을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시각적으로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F0387022-EDC2-2087-0D2B-1443E38D6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 평가 지표 및 성능 비교</a:t>
            </a:r>
          </a:p>
        </p:txBody>
      </p:sp>
    </p:spTree>
    <p:extLst>
      <p:ext uri="{BB962C8B-B14F-4D97-AF65-F5344CB8AC3E}">
        <p14:creationId xmlns:p14="http://schemas.microsoft.com/office/powerpoint/2010/main" val="3784324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50AE0-D6A9-B88F-C66B-05770F33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E606F-31EB-B4AC-35AA-DBD97694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C64518A-27C1-8F59-E49F-85272AFFC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 평가 지표 및 성능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B7EA1-FF7A-4BE2-7048-AC35131CF3D3}"/>
              </a:ext>
            </a:extLst>
          </p:cNvPr>
          <p:cNvSpPr txBox="1"/>
          <p:nvPr/>
        </p:nvSpPr>
        <p:spPr>
          <a:xfrm>
            <a:off x="431954" y="2484683"/>
            <a:ext cx="9000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</a:rPr>
              <a:t>논문 상의 </a:t>
            </a:r>
            <a:r>
              <a:rPr lang="ko-KR" altLang="en-US" dirty="0" err="1">
                <a:solidFill>
                  <a:schemeClr val="tx1"/>
                </a:solidFill>
              </a:rPr>
              <a:t>Confusion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Matrix</a:t>
            </a:r>
            <a:r>
              <a:rPr lang="ko-KR" altLang="en-US" dirty="0">
                <a:solidFill>
                  <a:schemeClr val="tx1"/>
                </a:solidFill>
              </a:rPr>
              <a:t> 계산 방식</a:t>
            </a:r>
            <a:endParaRPr lang="en-US" altLang="ko-KR" dirty="0">
              <a:solidFill>
                <a:schemeClr val="tx1"/>
              </a:solidFill>
            </a:endParaRPr>
          </a:p>
          <a:p>
            <a:pPr algn="l"/>
            <a:endParaRPr lang="ko-KR" altLang="en-US" dirty="0">
              <a:solidFill>
                <a:schemeClr val="tx1"/>
              </a:solidFill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Positives</a:t>
            </a:r>
            <a:r>
              <a:rPr lang="ko-KR" altLang="en-US" dirty="0">
                <a:solidFill>
                  <a:schemeClr val="tx1"/>
                </a:solidFill>
              </a:rPr>
              <a:t> (TP): 실제로 빈 공간이고, 모델도 빈 공간이라고 정확히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True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Negatives</a:t>
            </a:r>
            <a:r>
              <a:rPr lang="ko-KR" altLang="en-US" dirty="0">
                <a:solidFill>
                  <a:schemeClr val="tx1"/>
                </a:solidFill>
              </a:rPr>
              <a:t> (TN): 실제로 차량이 있고, 모델도 차량 있음이라고 정확히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False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Positives</a:t>
            </a:r>
            <a:r>
              <a:rPr lang="ko-KR" altLang="en-US" dirty="0">
                <a:solidFill>
                  <a:schemeClr val="tx1"/>
                </a:solidFill>
              </a:rPr>
              <a:t> (FP): 실제로는 차량이 있는데, 모델이 빈 공간이라고 잘못 예측함</a:t>
            </a:r>
          </a:p>
          <a:p>
            <a:pPr algn="l"/>
            <a:r>
              <a:rPr lang="ko-KR" altLang="en-US" dirty="0">
                <a:solidFill>
                  <a:schemeClr val="tx1"/>
                </a:solidFill>
              </a:rPr>
              <a:t>• </a:t>
            </a:r>
            <a:r>
              <a:rPr lang="ko-KR" altLang="en-US" dirty="0" err="1">
                <a:solidFill>
                  <a:schemeClr val="tx1"/>
                </a:solidFill>
              </a:rPr>
              <a:t>False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Negatives</a:t>
            </a:r>
            <a:r>
              <a:rPr lang="ko-KR" altLang="en-US" dirty="0">
                <a:solidFill>
                  <a:schemeClr val="tx1"/>
                </a:solidFill>
              </a:rPr>
              <a:t> (FN): 실제로는 빈 공간인데, 모델이 차량 있다고 잘못 예측함</a:t>
            </a:r>
          </a:p>
        </p:txBody>
      </p:sp>
    </p:spTree>
    <p:extLst>
      <p:ext uri="{BB962C8B-B14F-4D97-AF65-F5344CB8AC3E}">
        <p14:creationId xmlns:p14="http://schemas.microsoft.com/office/powerpoint/2010/main" val="262446355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8483A-2E3B-2D0E-38E4-EC22D6EE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626B437-9075-3A8C-AABE-00A6E390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Confusion Matrix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결과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E11AD-46C5-114B-FF8F-45B478D4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763DB4CC-7C14-CF0D-4C38-1B346310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02" y="1430437"/>
            <a:ext cx="5239797" cy="46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57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5FEE-E3D1-012B-B26B-143637C8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5792827-E123-106A-DE3C-9099E043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Pre vs Post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방식의 차이점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1C1D1-EA57-D443-C588-A03D3090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A7B1E8-4719-EF52-335E-DED00F52B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799656"/>
              </p:ext>
            </p:extLst>
          </p:nvPr>
        </p:nvGraphicFramePr>
        <p:xfrm>
          <a:off x="439264" y="2368703"/>
          <a:ext cx="8265472" cy="2230310"/>
        </p:xfrm>
        <a:graphic>
          <a:graphicData uri="http://schemas.openxmlformats.org/drawingml/2006/table">
            <a:tbl>
              <a:tblPr/>
              <a:tblGrid>
                <a:gridCol w="1840764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2876547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  <a:gridCol w="3548161">
                  <a:extLst>
                    <a:ext uri="{9D8B030D-6E8A-4147-A177-3AD203B41FA5}">
                      <a16:colId xmlns:a16="http://schemas.microsoft.com/office/drawing/2014/main" val="860486014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Post-Processing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정확도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전체적으로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대폭 향상됨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차량 탐지 오류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多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처리 개선으로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줄어듦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092980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FN)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상대적으로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모델에서 약간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69313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적용 유연성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정형 마스크에만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비정형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복잡한 형태도 분석 가능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97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66D30B-8ABD-E2D7-2BE6-A9C2CBAFA1E8}"/>
              </a:ext>
            </a:extLst>
          </p:cNvPr>
          <p:cNvSpPr txBox="1"/>
          <p:nvPr/>
        </p:nvSpPr>
        <p:spPr>
          <a:xfrm>
            <a:off x="632460" y="5302697"/>
            <a:ext cx="7879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경계에 걸친 차량 인식 정확도 향상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형태의 주차장 환경에 적용 가능</a:t>
            </a:r>
          </a:p>
          <a:p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8C0B0D-0046-EE83-8963-03BAC5BF49F8}"/>
              </a:ext>
            </a:extLst>
          </p:cNvPr>
          <p:cNvSpPr txBox="1"/>
          <p:nvPr/>
        </p:nvSpPr>
        <p:spPr>
          <a:xfrm>
            <a:off x="791958" y="2038791"/>
            <a:ext cx="407034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/>
                </a:solidFill>
              </a:rPr>
              <a:t>사전에 정형화된 마스크에만 적용 → 경계 차량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오탐</a:t>
            </a:r>
            <a:r>
              <a:rPr kumimoji="1" lang="ko-KR" altLang="en-US" sz="1200" dirty="0">
                <a:solidFill>
                  <a:schemeClr val="tx1"/>
                </a:solidFill>
              </a:rPr>
              <a:t> 많음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A552A-9E5D-52B3-57D9-6A4787EDE441}"/>
              </a:ext>
            </a:extLst>
          </p:cNvPr>
          <p:cNvSpPr txBox="1"/>
          <p:nvPr/>
        </p:nvSpPr>
        <p:spPr>
          <a:xfrm>
            <a:off x="5562011" y="1861509"/>
            <a:ext cx="304762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 후처리 기반 동적 설정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 → 다양한 형태에도 적용 가능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오탐</a:t>
            </a:r>
            <a:r>
              <a:rPr lang="ko-KR" altLang="en-US" sz="1200" dirty="0">
                <a:solidFill>
                  <a:schemeClr val="tx1"/>
                </a:solidFill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13606728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911844" y="1643397"/>
            <a:ext cx="473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4F41-A5B5-FCF3-BAA1-48B9B329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50D0297-B759-00BC-5919-AA320CCB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방법에 따른 성능 비교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(3484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장 이미지 기준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C635A4-3B76-915E-E230-DD698C4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B17494-A840-5C1B-E60B-F27C79C3D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94009"/>
              </p:ext>
            </p:extLst>
          </p:nvPr>
        </p:nvGraphicFramePr>
        <p:xfrm>
          <a:off x="1106914" y="2890520"/>
          <a:ext cx="6930172" cy="914400"/>
        </p:xfrm>
        <a:graphic>
          <a:graphicData uri="http://schemas.openxmlformats.org/drawingml/2006/table">
            <a:tbl>
              <a:tblPr/>
              <a:tblGrid>
                <a:gridCol w="1732543">
                  <a:extLst>
                    <a:ext uri="{9D8B030D-6E8A-4147-A177-3AD203B41FA5}">
                      <a16:colId xmlns:a16="http://schemas.microsoft.com/office/drawing/2014/main" val="3767242006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2946068435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1805262554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3009323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ROI </a:t>
                      </a:r>
                      <a:r>
                        <a:rPr lang="ko-KR" altLang="en-US" sz="1400" b="1" dirty="0"/>
                        <a:t>방식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/>
                        <a:t>모델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Accuracy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F1-Score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0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Pre-Processing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YOLOv10x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/>
                        <a:t>95.04%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0.9674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93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Post-Processing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/>
                        <a:t>YOLOv9e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99.76%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0.9975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598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E4103C-EEA7-D94B-0AAA-5B72D5F3B5C8}"/>
              </a:ext>
            </a:extLst>
          </p:cNvPr>
          <p:cNvSpPr txBox="1"/>
          <p:nvPr/>
        </p:nvSpPr>
        <p:spPr>
          <a:xfrm>
            <a:off x="5327595" y="4445587"/>
            <a:ext cx="49144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성능 차이 요약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F1-Score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기준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algn="l">
              <a:buNone/>
            </a:pP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None/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YOLOv9e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모델 기준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l">
              <a:buNone/>
            </a:pP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Pre: 79.45% → Post: 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99.75%</a:t>
            </a:r>
            <a:endParaRPr lang="en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✅ 거의 완벽한 탐지 가능</a:t>
            </a:r>
          </a:p>
        </p:txBody>
      </p:sp>
    </p:spTree>
    <p:extLst>
      <p:ext uri="{BB962C8B-B14F-4D97-AF65-F5344CB8AC3E}">
        <p14:creationId xmlns:p14="http://schemas.microsoft.com/office/powerpoint/2010/main" val="11416961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9253-385E-15F4-B03C-09C6CB11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1D388D6B-F6BB-CCB7-4698-B5A278BF3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FA998A-989C-DDD3-6BAF-D47A9DD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7BF141-74C7-BFFF-2D1E-10331B0A9341}"/>
              </a:ext>
            </a:extLst>
          </p:cNvPr>
          <p:cNvGrpSpPr/>
          <p:nvPr/>
        </p:nvGrpSpPr>
        <p:grpSpPr>
          <a:xfrm>
            <a:off x="412050" y="1538979"/>
            <a:ext cx="8319901" cy="4374010"/>
            <a:chOff x="555725" y="1538979"/>
            <a:chExt cx="8319901" cy="437401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82E5BC-1F4B-A9CC-1966-7C842D1D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725" y="1538979"/>
              <a:ext cx="3749152" cy="437401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9BE22B-7BF0-50D6-3352-83E9720E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59" y="1897492"/>
              <a:ext cx="4454767" cy="3656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0022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A4C2-9FAF-082D-BE85-1BFB4704C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AD366B4-7CC0-5E01-CC99-52958F1C4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5B6C7D5-AD90-F8C2-66A2-80F21DC6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C366CD-C732-6431-70E1-5DF9161D4B6B}"/>
              </a:ext>
            </a:extLst>
          </p:cNvPr>
          <p:cNvGrpSpPr/>
          <p:nvPr/>
        </p:nvGrpSpPr>
        <p:grpSpPr>
          <a:xfrm>
            <a:off x="405687" y="1628979"/>
            <a:ext cx="8332627" cy="4377064"/>
            <a:chOff x="521955" y="1628979"/>
            <a:chExt cx="8332627" cy="437706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67E9C58-7A87-29BC-CCA1-628D66C3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955" y="1628980"/>
              <a:ext cx="4155212" cy="43770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2C415F-BA93-D75A-1732-622F28C6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8486" y="1628979"/>
              <a:ext cx="4026096" cy="4377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0954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EEF84-6B3F-A7F5-3EFF-67F4FD677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7175831-AC1F-0870-045C-7A0FA836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Pre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DB6ACC-3CDD-D532-CB2E-E828C7A0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252D71A-3477-AD78-2762-012333C50C68}"/>
              </a:ext>
            </a:extLst>
          </p:cNvPr>
          <p:cNvGrpSpPr/>
          <p:nvPr/>
        </p:nvGrpSpPr>
        <p:grpSpPr>
          <a:xfrm>
            <a:off x="1466417" y="1607635"/>
            <a:ext cx="6211167" cy="3997118"/>
            <a:chOff x="1253831" y="1607635"/>
            <a:chExt cx="6211167" cy="39971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8A238D-25D8-C114-703C-ABF805E0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831" y="1607635"/>
              <a:ext cx="6211167" cy="210531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CA2996-EF7C-4D2D-C26A-65A418F8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4286" y="3969006"/>
              <a:ext cx="5790256" cy="1635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6634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61692-1516-11B3-34CF-A46C49204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1E83F18-D8AC-F679-7A05-0E9787323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구현을 위한 코드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Post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637946-5E94-F9F9-867D-86C484B8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CDFFA-71CD-B0A8-5618-B1133339CE4F}"/>
              </a:ext>
            </a:extLst>
          </p:cNvPr>
          <p:cNvGrpSpPr/>
          <p:nvPr/>
        </p:nvGrpSpPr>
        <p:grpSpPr>
          <a:xfrm>
            <a:off x="1788991" y="1452075"/>
            <a:ext cx="5566018" cy="4371513"/>
            <a:chOff x="1805108" y="1452075"/>
            <a:chExt cx="5566018" cy="437151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2E93324-46A9-44BC-BACD-36AEC087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5108" y="1452075"/>
              <a:ext cx="5566018" cy="202321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A35369-C3F9-375E-0B59-97C175AF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1229" y="3505866"/>
              <a:ext cx="4993777" cy="2317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8208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90DBED-B345-897B-2436-E6AEC6EEB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9EBDE-AD12-437F-4176-E144283E2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2" y="1718981"/>
            <a:ext cx="6058456" cy="4315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790921-69A0-0B45-FBA1-F304B46A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020" y="3169727"/>
            <a:ext cx="2581640" cy="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0179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2574-586B-03AE-3F55-BD4B5A0B4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017E4-A089-1DB3-E828-CD0F9B7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B65E205-1C8E-C3DF-023A-D87E71204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yolov9t.pt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DA18F1-609D-C080-07B0-F2B53BDF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060"/>
            <a:ext cx="9144000" cy="19099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3B413B-5E8F-575F-18FD-3E48B5B32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631"/>
            <a:ext cx="9144000" cy="17223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9F98F-FFEB-A81E-7440-1062DD7D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018" y="830535"/>
            <a:ext cx="2430027" cy="10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960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93A-49FA-F413-5342-BB343BDA5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0FA7B-6E49-793F-0139-6E108B5A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1AF2FC0-0ED4-2582-834E-59EB58507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yolov10x.pt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7BCF7-E730-49C5-C3E3-A264564A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060"/>
            <a:ext cx="9144000" cy="19099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D005C5-04CA-3D27-D9B6-DF8033D4F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631"/>
            <a:ext cx="9144000" cy="17223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474183-615F-297F-09AA-8B99589E5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567" y="833489"/>
            <a:ext cx="2550421" cy="10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833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A69D-45AB-6076-8B3F-2D3D56E0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8721E-1E55-FDB8-4DF5-7CFA2341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EDD1410-49FC-EA68-CB19-041CCF002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 구현 결과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yolov10x.pt</a:t>
            </a:r>
            <a:endParaRPr lang="ko-KR" altLang="en-US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F4963D-DEE5-03A0-B461-44A5BEEDA240}"/>
              </a:ext>
            </a:extLst>
          </p:cNvPr>
          <p:cNvGrpSpPr/>
          <p:nvPr/>
        </p:nvGrpSpPr>
        <p:grpSpPr>
          <a:xfrm>
            <a:off x="521381" y="1988984"/>
            <a:ext cx="8101237" cy="3202199"/>
            <a:chOff x="311963" y="2005045"/>
            <a:chExt cx="8101237" cy="32021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D94EFCC-D9A6-6C81-8559-446F86A7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63" y="2005045"/>
              <a:ext cx="3842639" cy="32021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87EA74-438F-C073-7D67-0EAB4C343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2005644"/>
              <a:ext cx="3841200" cy="320100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D5094C9-D752-EEEC-2C60-49A481A6D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790" y="5139019"/>
            <a:ext cx="2550421" cy="104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2114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0158110-726E-F47D-CA24-57652087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논문과의 환경적 차이점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D5D84-6705-5AE8-2D27-7129AE73F511}"/>
              </a:ext>
            </a:extLst>
          </p:cNvPr>
          <p:cNvSpPr txBox="1"/>
          <p:nvPr/>
        </p:nvSpPr>
        <p:spPr>
          <a:xfrm>
            <a:off x="1241962" y="2373694"/>
            <a:ext cx="66600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Universidade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Estadual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Campinas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(UNICAMP) 내 주차장에서 촬영한 주차공간 데이터셋으로 3484장의 이미지 및 라벨링이 포함되어 있지만 데이터셋은 공개되어 있지 않음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논문에서는 하나의 마스크만 사용했지만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데이터셋이 없는 관계로 임의로 마스크 생성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데이터셋과 마찬가지로 제공되지 않으며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pre와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post의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수도 코드만 제공되어 내부 알고리즘이 논문과 다를 가능성이 높음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939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17066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1616974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1651237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263598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2546335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2580598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1729860"/>
            <a:ext cx="4985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한계점 및 토론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(Limitations &amp; Discussions)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2110456"/>
            <a:ext cx="46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주제의 연구 방향에 있어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한계점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 논의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2652408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향후 연구 방안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3033004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리뷰 논문의 개선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 주제로의 적용 방안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1278373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EEB009EF-C04C-39F4-91DF-8E6456122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현재 논문의 한계와 해결 방안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한계점</a:t>
            </a:r>
            <a:r>
              <a:rPr lang="en-US" altLang="ko-KR" dirty="0"/>
              <a:t> </a:t>
            </a:r>
            <a:r>
              <a:rPr lang="ko-KR" altLang="en-US" dirty="0"/>
              <a:t>및 토론 </a:t>
            </a:r>
            <a:r>
              <a:rPr lang="en-US" altLang="ko-KR" dirty="0"/>
              <a:t>(Limitations &amp; Discussions)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FD41AD-19FD-BCAD-74CC-E4ED3C6FA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13063"/>
              </p:ext>
            </p:extLst>
          </p:nvPr>
        </p:nvGraphicFramePr>
        <p:xfrm>
          <a:off x="507151" y="2313845"/>
          <a:ext cx="8265472" cy="2825174"/>
        </p:xfrm>
        <a:graphic>
          <a:graphicData uri="http://schemas.openxmlformats.org/drawingml/2006/table">
            <a:tbl>
              <a:tblPr/>
              <a:tblGrid>
                <a:gridCol w="4132736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4132736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</a:tblGrid>
              <a:tr h="5614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개선 목표</a:t>
                      </a:r>
                      <a:endParaRPr lang="en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226368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카메라마다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설정이 필요하며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너무 크게 잡을 경우 주차장 가운데 있는 차량에 대해서 주차 중으로 표시될 가능성 있음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Pre-trained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모델만 사용하여 완전한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top-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veiw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에서는 차량 탐지가 어려움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lvl="0" indent="-2857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이중 주차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차지 주차 등의 형태에 대한 내용이 없음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lvl="0" indent="-2857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객체에 대해 중복된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박스가 생성되는 문제 발생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 라벨링으로 빈 공간 라벨링을 통한 모델 학습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단위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라벨링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계산을 통한 정확한 단속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주차장 데이터셋 학습을 통한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다향한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시점 및 환경에서의 정확도 향상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NMS(</a:t>
                      </a:r>
                      <a:r>
                        <a:rPr lang="en-US" altLang="ko-KR" sz="1400" dirty="0"/>
                        <a:t>Non-Maximum Suppression,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비최대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억제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 적용을 통한 가장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conf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높은 박스만 유지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7663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93787-1720-C2EF-7083-E40E40BA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15BF465-3441-5F8F-2D34-77FA1B30E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개선 목표를 위한 전략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77D56-7D68-1544-4863-D19E99D8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45A179-3145-5CBA-4F5D-795219F89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165372"/>
              </p:ext>
            </p:extLst>
          </p:nvPr>
        </p:nvGraphicFramePr>
        <p:xfrm>
          <a:off x="213160" y="1898983"/>
          <a:ext cx="8717680" cy="4134142"/>
        </p:xfrm>
        <a:graphic>
          <a:graphicData uri="http://schemas.openxmlformats.org/drawingml/2006/table">
            <a:tbl>
              <a:tblPr/>
              <a:tblGrid>
                <a:gridCol w="3857626">
                  <a:extLst>
                    <a:ext uri="{9D8B030D-6E8A-4147-A177-3AD203B41FA5}">
                      <a16:colId xmlns:a16="http://schemas.microsoft.com/office/drawing/2014/main" val="3137389184"/>
                    </a:ext>
                  </a:extLst>
                </a:gridCol>
                <a:gridCol w="4860054">
                  <a:extLst>
                    <a:ext uri="{9D8B030D-6E8A-4147-A177-3AD203B41FA5}">
                      <a16:colId xmlns:a16="http://schemas.microsoft.com/office/drawing/2014/main" val="2390237618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전략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122702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Pklot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데이터셋을 활용한 모델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주차장 환경을 반영한 다양한 날씨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·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조명 조건의 주차 이미지 포함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PKLot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라벨 정보를 활용해 빈 칸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vs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점유 칸을 분류하는 이진 분류 기반 주차 상태 판별 모델 학습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CNN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모델 학습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(VGG16, ResNet-50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YOLO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등 다양한 모델 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518551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이중 주차 및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점유 판단 알고리즘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칸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(ground truth)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 차량 탐지 박스의 </a:t>
                      </a:r>
                      <a:r>
                        <a:rPr lang="en-US" altLang="ko-KR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계산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박스가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ROI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외부에 위치하면서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 칸과 평행하지 않고 도로 방향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수평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정렬 →            이중 주차로 판단</a:t>
                      </a:r>
                      <a:b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차량 박스가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이상과 겹치는 경우 →                       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칸 점유 차량으로 판단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5610093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 박스 제거를 위한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 구현</a:t>
                      </a: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YOLO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모델의 출력 결과에서 동일 객체에 대한 중복 </a:t>
                      </a:r>
                      <a:r>
                        <a:rPr lang="ko-KR" altLang="en-US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바운딩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박스를 제거하기 위해 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NMS 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알고리즘을 직접 구현</a:t>
                      </a:r>
                      <a:b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en-US" altLang="ko-KR" sz="14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IoU</a:t>
                      </a:r>
                      <a:r>
                        <a:rPr lang="en-US" altLang="ko-KR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threshold</a:t>
                      </a:r>
                      <a:r>
                        <a:rPr lang="ko-KR" altLang="en-US" sz="14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기준으로 겹치는 박스 중 가장 신뢰도 높은 박스만 남기고 나머지 제거</a:t>
                      </a: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763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90280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726C2-9473-296C-18F8-3E24A7E8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FA1DDD1-002C-0188-805F-0DAF766D8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활용 데이터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Pklot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데이터셋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9080D8-BE3F-A442-A454-CF65F859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31F6C-1D5D-9BC9-A7A0-4135E727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67" y="1796409"/>
            <a:ext cx="5850065" cy="38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435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95755-4574-CA64-92E7-E649B467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3ED30BE-27D9-D5F3-3014-572B112C7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072379"/>
              </p:ext>
            </p:extLst>
          </p:nvPr>
        </p:nvGraphicFramePr>
        <p:xfrm>
          <a:off x="672908" y="1718981"/>
          <a:ext cx="7798185" cy="406699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1089606">
                  <a:extLst>
                    <a:ext uri="{9D8B030D-6E8A-4147-A177-3AD203B41FA5}">
                      <a16:colId xmlns:a16="http://schemas.microsoft.com/office/drawing/2014/main" val="1899102100"/>
                    </a:ext>
                  </a:extLst>
                </a:gridCol>
                <a:gridCol w="921974">
                  <a:extLst>
                    <a:ext uri="{9D8B030D-6E8A-4147-A177-3AD203B41FA5}">
                      <a16:colId xmlns:a16="http://schemas.microsoft.com/office/drawing/2014/main" val="3948374752"/>
                    </a:ext>
                  </a:extLst>
                </a:gridCol>
                <a:gridCol w="1089606">
                  <a:extLst>
                    <a:ext uri="{9D8B030D-6E8A-4147-A177-3AD203B41FA5}">
                      <a16:colId xmlns:a16="http://schemas.microsoft.com/office/drawing/2014/main" val="1886644607"/>
                    </a:ext>
                  </a:extLst>
                </a:gridCol>
                <a:gridCol w="1220136">
                  <a:extLst>
                    <a:ext uri="{9D8B030D-6E8A-4147-A177-3AD203B41FA5}">
                      <a16:colId xmlns:a16="http://schemas.microsoft.com/office/drawing/2014/main" val="1768407590"/>
                    </a:ext>
                  </a:extLst>
                </a:gridCol>
                <a:gridCol w="1220136">
                  <a:extLst>
                    <a:ext uri="{9D8B030D-6E8A-4147-A177-3AD203B41FA5}">
                      <a16:colId xmlns:a16="http://schemas.microsoft.com/office/drawing/2014/main" val="3942929800"/>
                    </a:ext>
                  </a:extLst>
                </a:gridCol>
                <a:gridCol w="1220136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20181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날씨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이미지수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주차공간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7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201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Occupied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Empty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73069"/>
                  </a:ext>
                </a:extLst>
              </a:tr>
              <a:tr h="332393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UFPR04</a:t>
                      </a:r>
                    </a:p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(28)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2,098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32,166 (54.98%)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26,334 (45.02%)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58,400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1,408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11,608 (29.47%)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27,779 (70.53%)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39,387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264963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(29.54%)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5,607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(70.46%)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7,958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671579"/>
                  </a:ext>
                </a:extLst>
              </a:tr>
              <a:tr h="332393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UFPR05</a:t>
                      </a:r>
                    </a:p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(45)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2,500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57,584 (57.65%)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42,306 (42.35%)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99,890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1,426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33,764 (59.27%)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23,202 (40.73%)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56,966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33025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226</a:t>
                      </a: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6078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(68.07%)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2851</a:t>
                      </a:r>
                    </a:p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(31.93%)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8929</a:t>
                      </a: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54221"/>
                  </a:ext>
                </a:extLst>
              </a:tr>
              <a:tr h="332393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PUCPR</a:t>
                      </a:r>
                    </a:p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(100)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Sunny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24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2,315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96,762 (46.42%)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111,672 (53.58%)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208,433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Overcast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1,328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42,363 (31.90%)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90,417 (68.10%)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132,780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4842"/>
                  </a:ext>
                </a:extLst>
              </a:tr>
              <a:tr h="332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Rainy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831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55,104 (66.35%)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27,951 (33.65%)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83,056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644052"/>
                  </a:ext>
                </a:extLst>
              </a:tr>
              <a:tr h="332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TOTAL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144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12,417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marB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337,780 (48.54%)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358,119 (51.46%)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altLang="ko-KR" sz="10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695,899</a:t>
                      </a:r>
                      <a:endParaRPr lang="ko-KR" altLang="en-US" sz="10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R="144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EFEBAA4C-013B-3926-DB47-23B210E0C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활용 데이터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Pklot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데이터셋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7782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03F56-3967-2EA6-859F-62652817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2D837D-F199-A192-C943-3FC46442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140" y="2274738"/>
            <a:ext cx="3332589" cy="1578223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547D494-5423-B7FA-8D91-4AE594ADC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432002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활용 모델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YOLO, VGG16, ResNet-50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등</a:t>
            </a:r>
            <a:endParaRPr lang="en-US" altLang="ko-KR" sz="1800" kern="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YOLO11: Future of AI Vision | Ultralytics">
            <a:extLst>
              <a:ext uri="{FF2B5EF4-FFF2-40B4-BE49-F238E27FC236}">
                <a16:creationId xmlns:a16="http://schemas.microsoft.com/office/drawing/2014/main" id="{15E38647-2F5A-1C43-2A4F-0816BCE0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71" y="2258987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Annotated ResNet-50. Explaining how ResNet-50 works and why… | by  Suvaditya Mukherjee | TDS Archive | Medium">
            <a:extLst>
              <a:ext uri="{FF2B5EF4-FFF2-40B4-BE49-F238E27FC236}">
                <a16:creationId xmlns:a16="http://schemas.microsoft.com/office/drawing/2014/main" id="{7F38421F-6981-D3E6-BA25-F94C6664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70" y="4267289"/>
            <a:ext cx="5310059" cy="171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79C85DCE-90DB-B38C-DA7F-E66AD08DA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</p:spPr>
        <p:txBody>
          <a:bodyPr/>
          <a:lstStyle/>
          <a:p>
            <a:r>
              <a:rPr lang="ko-KR" altLang="en-US" dirty="0"/>
              <a:t>향후 연구 방향</a:t>
            </a:r>
          </a:p>
        </p:txBody>
      </p:sp>
    </p:spTree>
    <p:extLst>
      <p:ext uri="{BB962C8B-B14F-4D97-AF65-F5344CB8AC3E}">
        <p14:creationId xmlns:p14="http://schemas.microsoft.com/office/powerpoint/2010/main" val="319882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717338-6C73-0DAB-541E-C2131D16D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312034" cy="50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 Pedro D. L. et al.,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Smart Parking with Pixel-Wise ROI Selection for Vehicle Detection Using YOLOv8, YOLOv9, YOLOv10, and YOLOv11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</a:t>
            </a:r>
            <a:r>
              <a:rPr lang="en" sz="120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arXiv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preprint arXiv:2412.01983v2, 2023.**</a:t>
            </a: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3"/>
              </a:rPr>
              <a:t>https://arxiv.org/abs/2412.01983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2. </a:t>
            </a:r>
            <a:r>
              <a:rPr lang="en" sz="1200" b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Jocher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G. et al.,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YOLO by </a:t>
            </a:r>
            <a:r>
              <a:rPr lang="en" sz="1200" i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Ultralytics</a:t>
            </a:r>
            <a:r>
              <a:rPr lang="en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2023.**</a:t>
            </a: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4"/>
              </a:rPr>
              <a:t>https://docs.ultralytics.com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3. COCO Dataset: Common Objects in Context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5"/>
              </a:rPr>
              <a:t>https://cocodataset.org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4. Specifications for Edge AI and IoT Hardware – Raspberry Pi 4 &amp; Pi 3</a:t>
            </a:r>
            <a:endParaRPr lang="en" sz="12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165744" indent="-201744" algn="l" rtl="0" eaLnBrk="0" hangingPunct="0">
              <a:lnSpc>
                <a:spcPct val="100000"/>
              </a:lnSpc>
              <a:spcBef>
                <a:spcPts val="1008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2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2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6"/>
              </a:rPr>
              <a:t>https://www.raspberrypi.com</a:t>
            </a:r>
            <a:endParaRPr lang="en" sz="1200" b="1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5. </a:t>
            </a:r>
            <a:r>
              <a:rPr lang="ko-KR" altLang="en-US" sz="1200" dirty="0"/>
              <a:t>차 </a:t>
            </a:r>
            <a:r>
              <a:rPr lang="ko-KR" altLang="en-US" sz="1200" dirty="0" err="1"/>
              <a:t>있는게</a:t>
            </a:r>
            <a:r>
              <a:rPr lang="ko-KR" altLang="en-US" sz="1200" dirty="0"/>
              <a:t> </a:t>
            </a:r>
            <a:r>
              <a:rPr lang="en-US" altLang="ko-KR" sz="1200" dirty="0"/>
              <a:t>‘</a:t>
            </a:r>
            <a:r>
              <a:rPr lang="ko-KR" altLang="en-US" sz="1200" dirty="0"/>
              <a:t>죄</a:t>
            </a:r>
            <a:r>
              <a:rPr lang="en-US" altLang="ko-KR" sz="1200" dirty="0">
                <a:hlinkClick r:id="rId7"/>
              </a:rPr>
              <a:t>’</a:t>
            </a:r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ko-KR" altLang="en-US" sz="1200" dirty="0">
                <a:hlinkClick r:id="rId7"/>
              </a:rPr>
              <a:t>       </a:t>
            </a:r>
            <a:r>
              <a:rPr lang="en-US" altLang="ko-KR" sz="1200" dirty="0">
                <a:hlinkClick r:id="rId7"/>
              </a:rPr>
              <a:t>https://v.daum.net/v/PcoQqnQSv5?utm_source=chatgpt.com</a:t>
            </a:r>
            <a:endParaRPr lang="en" altLang="ko-KR" sz="1200" dirty="0"/>
          </a:p>
          <a:p>
            <a:pPr marL="0" indent="0" algn="l" rtl="0" eaLnBrk="0" hangingPunc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6. </a:t>
            </a:r>
            <a:r>
              <a:rPr lang="ko-KR" altLang="en-US" sz="1200" dirty="0"/>
              <a:t>대구시청 주차장 </a:t>
            </a:r>
            <a:r>
              <a:rPr lang="en-US" altLang="ko-KR" sz="1200" dirty="0"/>
              <a:t> ‘AI’				 </a:t>
            </a:r>
            <a:r>
              <a:rPr lang="en-US" altLang="ko-KR" sz="1200" dirty="0">
                <a:hlinkClick r:id="rId8"/>
              </a:rPr>
              <a:t>https://www.imaeil.com/page/view/2023090716143160175?utm_source=chatgpt.com</a:t>
            </a: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endParaRPr lang="en-US" altLang="ko-KR" sz="1200" dirty="0"/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7. </a:t>
            </a:r>
            <a:r>
              <a:rPr lang="en" altLang="ko-KR" sz="1400" dirty="0">
                <a:effectLst/>
                <a:latin typeface="Helvetica Neue" panose="02000503000000020004" pitchFamily="2" charset="0"/>
              </a:rPr>
              <a:t>Real-time image-based parking occupancy detection  using deep learning</a:t>
            </a:r>
          </a:p>
          <a:p>
            <a:pPr marL="0" indent="0">
              <a:lnSpc>
                <a:spcPct val="100000"/>
              </a:lnSpc>
              <a:spcBef>
                <a:spcPts val="1008"/>
              </a:spcBef>
              <a:buNone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www.researchgate.net</a:t>
            </a:r>
            <a:r>
              <a:rPr lang="en-US" altLang="ko-KR" sz="1200" dirty="0"/>
              <a:t>/profile/</a:t>
            </a:r>
            <a:r>
              <a:rPr lang="en-US" altLang="ko-KR" sz="1200" dirty="0" err="1"/>
              <a:t>Debaditya</a:t>
            </a:r>
            <a:r>
              <a:rPr lang="en-US" altLang="ko-KR" sz="1200" dirty="0"/>
              <a:t>-Acharya/publication/323796590_Real-time_image-based_parking_occupancy_detection_using_deep_learning/links/5f6d871fa6fdcc00863a6e22/Real-time-image-based-parking-occupancy-detection-using-deep-learning.pdf</a:t>
            </a:r>
            <a:endParaRPr lang="en" altLang="ko-KR" sz="12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FC173-004B-CFEB-01E0-772733009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D3390-6CC8-A829-9047-405D5482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4AC9AE-AFE3-0B06-8DFA-B717CB269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240" y="1311890"/>
            <a:ext cx="4349238" cy="43200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03DFD-D1E1-A38A-9B4F-1FB8FAB57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311890"/>
            <a:ext cx="4508500" cy="33528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8830106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1802294"/>
            <a:ext cx="8312034" cy="180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배경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및 필요성</a:t>
            </a:r>
            <a:endParaRPr lang="en-US" altLang="ko-KR" sz="1400" b="1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697230" indent="-285750">
              <a:lnSpc>
                <a:spcPct val="130000"/>
              </a:lnSpc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차량 수의 증가로 인해 주차 문제가 심각해지고 있으며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차량의 효율적인 관리가 점점 더 중요해지고 있습니다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지하주차장과는 달리 야외주차장은 물리적 센서의 한계와 설치의 어려움이 있어 </a:t>
            </a:r>
            <a:r>
              <a:rPr lang="en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기술을 활용한 주차 관리 모델 개발을 계획</a:t>
            </a:r>
            <a:endParaRPr lang="en-US" altLang="ko-KR" sz="140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65753" lvl="1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YOLOv8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객체 인식 </a:t>
            </a: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+ </a:t>
            </a:r>
            <a:r>
              <a:rPr lang="en-US" altLang="ko-KR" sz="1200" kern="0" dirty="0" err="1">
                <a:solidFill>
                  <a:srgbClr val="0033CC"/>
                </a:solidFill>
                <a:latin typeface="+mn-ea"/>
                <a:ea typeface="+mn-ea"/>
              </a:rPr>
              <a:t>IoU</a:t>
            </a: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기반 </a:t>
            </a:r>
            <a:r>
              <a:rPr lang="ko-KR" altLang="en-US" sz="1200" kern="0" dirty="0" err="1">
                <a:solidFill>
                  <a:srgbClr val="0033CC"/>
                </a:solidFill>
                <a:latin typeface="+mn-ea"/>
                <a:ea typeface="+mn-ea"/>
              </a:rPr>
              <a:t>주차칸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 단위 점유 판단</a:t>
            </a:r>
          </a:p>
          <a:p>
            <a:pPr marL="865753" lvl="1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ko-KR" sz="1200" kern="0" dirty="0">
                <a:solidFill>
                  <a:srgbClr val="0033CC"/>
                </a:solidFill>
                <a:latin typeface="+mn-ea"/>
                <a:ea typeface="+mn-ea"/>
              </a:rPr>
              <a:t>Pixel-wise ROI Selection </a:t>
            </a:r>
            <a:r>
              <a:rPr lang="ko-KR" altLang="en-US" sz="1200" kern="0" dirty="0">
                <a:solidFill>
                  <a:srgbClr val="0033CC"/>
                </a:solidFill>
                <a:latin typeface="+mn-ea"/>
                <a:ea typeface="+mn-ea"/>
              </a:rPr>
              <a:t>및 데이터 증강 적용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30346" y="986022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스마트 모니터링 주차관리 모델 개발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8A03502-CE85-5309-C6DD-6C072901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4235220"/>
            <a:ext cx="8312034" cy="167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기대 효과 및 의의</a:t>
            </a:r>
            <a:endParaRPr lang="ko-KR" altLang="en-US"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학문적: 최신 AI 영상 분석 기술 활용 및 연구 발전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산업적: 비용 절감, 효율적 데이터 처리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사회적: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주차난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해결, 교통 혼잡 감소, 지속 가능한 도시 환경</a:t>
            </a:r>
          </a:p>
          <a:p>
            <a:pPr marL="1143000" lvl="2" indent="-228600" algn="l" rtl="0" eaLnBrk="0" hangingPunc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4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pic>
        <p:nvPicPr>
          <p:cNvPr id="4" name="그림 3" descr="텍스트, 차량, 육상 차량, 바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6A9474D-B73A-6703-372B-827C5598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38" y="3027297"/>
            <a:ext cx="2910092" cy="29100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E7FA-05B9-80F4-6DB2-FAFA1C6F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2D6AC-F174-7871-782F-CB400871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3DB91-A354-8510-C803-3EDDF652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3" y="1440288"/>
            <a:ext cx="7183654" cy="4522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EBC28-F0CD-FA5E-99CE-03A3981DBFDC}"/>
              </a:ext>
            </a:extLst>
          </p:cNvPr>
          <p:cNvSpPr txBox="1"/>
          <p:nvPr/>
        </p:nvSpPr>
        <p:spPr>
          <a:xfrm>
            <a:off x="161951" y="982651"/>
            <a:ext cx="383855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1795" indent="-241795" algn="l" defTabSz="597892" eaLnBrk="0" hangingPunct="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센서의 비용 </a:t>
            </a:r>
            <a:r>
              <a:rPr lang="en-US" altLang="ko-KR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vs </a:t>
            </a: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비용 비교</a:t>
            </a:r>
          </a:p>
        </p:txBody>
      </p:sp>
    </p:spTree>
    <p:extLst>
      <p:ext uri="{BB962C8B-B14F-4D97-AF65-F5344CB8AC3E}">
        <p14:creationId xmlns:p14="http://schemas.microsoft.com/office/powerpoint/2010/main" val="420191700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356529"/>
              </p:ext>
            </p:extLst>
          </p:nvPr>
        </p:nvGraphicFramePr>
        <p:xfrm>
          <a:off x="557814" y="1564144"/>
          <a:ext cx="8100090" cy="1954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719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251371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Smart Parking with Pixel-Wise ROI Selection for Vehicle Detection Using YOLOv8, YOLOv9, YOLOv10, and YOLOv11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arXiv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플랫폼의 사전 공개 논문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</a:p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Elsevier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Internet of Things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저널에 투고됨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8.73(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수치는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년에 공표된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2023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JCR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Impact Factor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월에 공개된 최신 연구로서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현재까지 다른 논문에서 인용된 횟수가 거의 없는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82036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박수연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시큐웨어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권준호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지엔소프트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주임연구원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정현일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모비젠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통합 및 평가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4311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연구 배경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왜 스마트 주차인가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0F795-4D94-71AC-639D-5F48D6CE1183}"/>
              </a:ext>
            </a:extLst>
          </p:cNvPr>
          <p:cNvSpPr txBox="1"/>
          <p:nvPr/>
        </p:nvSpPr>
        <p:spPr>
          <a:xfrm>
            <a:off x="400012" y="1992702"/>
            <a:ext cx="8218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도시화의 가속화 → 차량 수 급증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 주차 공간은 한정되어 있으나 차량은 지속적으로 증가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공간 부족은 교통 체증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탄소 배출 증가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사회적 스트레스 유발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주차 시스템의 한계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기반 시스템은 고비용 유지보수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날씨의 영향을 많이 받음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야외 주차장의 경우 센서 부착 어려움 → 적용 범위 제한적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기반 분석 기술의 부상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CCTV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인프라 보급 확대 → 영상 활용 가능성 증가</a:t>
            </a:r>
          </a:p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 딥러닝 기반 객체 탐지 기술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시리즈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활용하면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없이도 정밀한 차량 탐지 가능</a:t>
            </a:r>
          </a:p>
        </p:txBody>
      </p:sp>
    </p:spTree>
    <p:extLst>
      <p:ext uri="{BB962C8B-B14F-4D97-AF65-F5344CB8AC3E}">
        <p14:creationId xmlns:p14="http://schemas.microsoft.com/office/powerpoint/2010/main" val="41575945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CA99-B242-9BC1-4D6B-0BF543D2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360265A-7024-F480-20BB-87136494C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정확하고 실시간 가능한 차량 탐지 시스템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D71C61-F5EB-3492-4824-2EC63242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6ADFD-023B-56D5-7980-E7C8BFB6993D}"/>
              </a:ext>
            </a:extLst>
          </p:cNvPr>
          <p:cNvSpPr txBox="1"/>
          <p:nvPr/>
        </p:nvSpPr>
        <p:spPr>
          <a:xfrm>
            <a:off x="338399" y="1895705"/>
            <a:ext cx="85536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적용 시 과제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내의 복잡한 배경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그림자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조명 변화 및 날씨 요인으로 인해 차량 탐지의                   정확성이 저하됨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설정이 부정확할 경우 잘못된 탐지율이 증가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연구의 핵심 문제 정의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“다양한 주차장 환경에서도 높은 정확성과 실시간 성능을 유지하면서 차량의 주차 여부를 정밀하게 판단할 수 있는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기반의 주차 공간 탐지 시스템의 필요성”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논문의 해결 전략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최신 객체 탐지 모델을 비교하여 적용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단위의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 기법을 도입하여 탐지 영역의 정밀도를 향상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기반 탐지의 한계를 보완하고 실시간 성능을 확보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7278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63763</TotalTime>
  <Words>4053</Words>
  <Application>Microsoft Office PowerPoint</Application>
  <PresentationFormat>화면 슬라이드 쇼(4:3)</PresentationFormat>
  <Paragraphs>529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.SF NS</vt:lpstr>
      <vt:lpstr>Google Sans</vt:lpstr>
      <vt:lpstr>Helvetica Neue</vt:lpstr>
      <vt:lpstr>나눔고딕</vt:lpstr>
      <vt:lpstr>나눔고딕</vt:lpstr>
      <vt:lpstr>나눔고딕 ExtraBold</vt:lpstr>
      <vt:lpstr>맑은 고딕</vt:lpstr>
      <vt:lpstr>시스템 서체 일반체</vt:lpstr>
      <vt:lpstr>Arial</vt:lpstr>
      <vt:lpstr>Cambria</vt:lpstr>
      <vt:lpstr>Corbel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목차</vt:lpstr>
      <vt:lpstr>스마트 모니터링 주차관리 모델 개요</vt:lpstr>
      <vt:lpstr>스마트 모니터링 주차관리 모델 개요</vt:lpstr>
      <vt:lpstr>스마트 모니터링 주차관리 모델 개요</vt:lpstr>
      <vt:lpstr>스마트 모니터링 주차관리 모델 개요</vt:lpstr>
      <vt:lpstr>서론 (Introduction)</vt:lpstr>
      <vt:lpstr>서론 (Introduction)</vt:lpstr>
      <vt:lpstr>방법 (Methodology)</vt:lpstr>
      <vt:lpstr>방법 (Methodology)</vt:lpstr>
      <vt:lpstr>방법 (Methodology)</vt:lpstr>
      <vt:lpstr>방법 (Methodology)</vt:lpstr>
      <vt:lpstr>실험 구성 및 평가 방법 (Experiment Settings) </vt:lpstr>
      <vt:lpstr>실험 구성 및 평가 방법 (Experiment Settings) 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한계점 및 토론 (Limitations &amp; Discussions)</vt:lpstr>
      <vt:lpstr>향후 연구 방향</vt:lpstr>
      <vt:lpstr>향후 연구 방향</vt:lpstr>
      <vt:lpstr>향후 연구 방향</vt:lpstr>
      <vt:lpstr>향후 연구 방향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Kiwon Kwon</cp:lastModifiedBy>
  <cp:revision>3258</cp:revision>
  <cp:lastPrinted>2023-01-25T05:07:50Z</cp:lastPrinted>
  <dcterms:created xsi:type="dcterms:W3CDTF">2004-08-18T11:28:05Z</dcterms:created>
  <dcterms:modified xsi:type="dcterms:W3CDTF">2025-04-21T10:30:24Z</dcterms:modified>
</cp:coreProperties>
</file>